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12188825" cy="6858000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E407C"/>
    <a:srgbClr val="DCC683"/>
    <a:srgbClr val="E77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29" autoAdjust="0"/>
  </p:normalViewPr>
  <p:slideViewPr>
    <p:cSldViewPr showGuides="1">
      <p:cViewPr varScale="1">
        <p:scale>
          <a:sx n="100" d="100"/>
          <a:sy n="100" d="100"/>
        </p:scale>
        <p:origin x="184" y="776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10/21/21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10/21/21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8882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15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4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0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05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4" y="1845735"/>
            <a:ext cx="4936474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9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5"/>
            <a:ext cx="4936474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7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9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0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fld id="{03F41C87-7AD9-4845-A077-840E4A0F3F06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1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tIns="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10/21/21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3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46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5" Type="http://schemas.openxmlformats.org/officeDocument/2006/relationships/image" Target="../media/image12.svg"/><Relationship Id="rId10" Type="http://schemas.openxmlformats.org/officeDocument/2006/relationships/image" Target="../media/image7.png"/><Relationship Id="rId4" Type="http://schemas.openxmlformats.org/officeDocument/2006/relationships/hyperlink" Target="https://themighty.com/2020/03/covid-19-facetiming-lonely/" TargetMode="External"/><Relationship Id="rId9" Type="http://schemas.openxmlformats.org/officeDocument/2006/relationships/image" Target="../media/image6.sv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70EE50-6F53-421D-8243-0F876475B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061" y="-269092"/>
            <a:ext cx="6573260" cy="1450757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Videoconference or Zoom Fatigue: </a:t>
            </a:r>
            <a:b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Reduce it?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756" y="6408617"/>
            <a:ext cx="12037999" cy="502793"/>
          </a:xfrm>
        </p:spPr>
        <p:txBody>
          <a:bodyPr>
            <a:normAutofit fontScale="92500" lnSpcReduction="10000"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Citation</a:t>
            </a:r>
            <a:r>
              <a:rPr lang="en-US" sz="1600" dirty="0">
                <a:solidFill>
                  <a:schemeClr val="bg1"/>
                </a:solidFill>
              </a:rPr>
              <a:t>: [1] Bennett, A. A., Campion, E. D., Keeler, K. R., &amp; Keener, S. K. (2021). Videoconference fatigue? Exploring changes in fatigue after videoconference meetings during COVID-19. Journal of Applied Psychology, 106(3), 330–344. https://doi.org/10.1037/apl0000906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6CBBF14-BA1B-46C2-B8D9-D38FEAAB7DF1}"/>
              </a:ext>
            </a:extLst>
          </p:cNvPr>
          <p:cNvGrpSpPr/>
          <p:nvPr/>
        </p:nvGrpSpPr>
        <p:grpSpPr>
          <a:xfrm>
            <a:off x="341341" y="2761976"/>
            <a:ext cx="4462846" cy="1788494"/>
            <a:chOff x="341341" y="2653588"/>
            <a:chExt cx="4462846" cy="178849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6D903F8-C651-4096-9489-7C62A02C7657}"/>
                </a:ext>
              </a:extLst>
            </p:cNvPr>
            <p:cNvSpPr/>
            <p:nvPr/>
          </p:nvSpPr>
          <p:spPr>
            <a:xfrm>
              <a:off x="341341" y="2653588"/>
              <a:ext cx="4413694" cy="17884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6A69C33-0D99-43B7-B2C1-4560D624B7E8}"/>
                </a:ext>
              </a:extLst>
            </p:cNvPr>
            <p:cNvSpPr txBox="1"/>
            <p:nvPr/>
          </p:nvSpPr>
          <p:spPr>
            <a:xfrm>
              <a:off x="360513" y="2653641"/>
              <a:ext cx="4443674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>
                  <a:solidFill>
                    <a:schemeClr val="tx2"/>
                  </a:solidFill>
                </a:rPr>
                <a:t>How do we know? The research behind it:</a:t>
              </a:r>
            </a:p>
            <a:p>
              <a:r>
                <a:rPr lang="en-US" sz="1400" dirty="0">
                  <a:solidFill>
                    <a:schemeClr val="tx2"/>
                  </a:solidFill>
                </a:rPr>
                <a:t>Scholars surveyed workers from a variety of industries who were newly working remotely due to the COVID-19 pandemic. Over 5 workdays, 55 workers reported on the characteristics of their meetings and their experience of fatigue. These workers answered open-ended questions about their experiences.</a:t>
              </a:r>
              <a:r>
                <a:rPr lang="en-US" sz="1400" baseline="30000" dirty="0">
                  <a:solidFill>
                    <a:schemeClr val="tx2"/>
                  </a:solidFill>
                </a:rPr>
                <a:t>1</a:t>
              </a:r>
              <a:endParaRPr lang="en-US" baseline="30000" dirty="0"/>
            </a:p>
          </p:txBody>
        </p:sp>
      </p:grpSp>
      <p:pic>
        <p:nvPicPr>
          <p:cNvPr id="4" name="Picture 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8A173241-139D-4532-A71A-44DB3378C8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81857" y="272065"/>
            <a:ext cx="4432715" cy="2216358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9DDCF50E-DEAB-C84B-B2EB-6E359BB813C7}"/>
              </a:ext>
            </a:extLst>
          </p:cNvPr>
          <p:cNvGrpSpPr/>
          <p:nvPr/>
        </p:nvGrpSpPr>
        <p:grpSpPr>
          <a:xfrm>
            <a:off x="5043040" y="3005001"/>
            <a:ext cx="6458617" cy="1047113"/>
            <a:chOff x="5116882" y="1252715"/>
            <a:chExt cx="6458617" cy="104711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6838C15-F8BA-4383-AC39-AC221C5389E2}"/>
                </a:ext>
              </a:extLst>
            </p:cNvPr>
            <p:cNvSpPr/>
            <p:nvPr/>
          </p:nvSpPr>
          <p:spPr>
            <a:xfrm>
              <a:off x="5130345" y="1295896"/>
              <a:ext cx="6445154" cy="991491"/>
            </a:xfrm>
            <a:prstGeom prst="rect">
              <a:avLst/>
            </a:prstGeom>
            <a:solidFill>
              <a:srgbClr val="1E407C"/>
            </a:solidFill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D8DC8FD-7E67-494E-B6E4-7177A66BB28E}"/>
                </a:ext>
              </a:extLst>
            </p:cNvPr>
            <p:cNvSpPr txBox="1"/>
            <p:nvPr/>
          </p:nvSpPr>
          <p:spPr>
            <a:xfrm>
              <a:off x="6246813" y="1252715"/>
              <a:ext cx="525780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2880" lvl="1"/>
              <a:r>
                <a:rPr lang="en-US" sz="1500" b="1" dirty="0">
                  <a:solidFill>
                    <a:schemeClr val="bg1"/>
                  </a:solidFill>
                </a:rPr>
                <a:t>Videoconferencing Fatigue:</a:t>
              </a:r>
              <a:r>
                <a:rPr lang="en-US" sz="1500" dirty="0">
                  <a:solidFill>
                    <a:schemeClr val="bg1"/>
                  </a:solidFill>
                </a:rPr>
                <a:t> the phenomenon of feeling tired and exhausted attributed to a videoconference. This term was popularized during the COVID-19 pandemic when much of the workforce moved to a virtual setting.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365F7B8-03BD-4347-BF35-34E7CC448DF5}"/>
                </a:ext>
              </a:extLst>
            </p:cNvPr>
            <p:cNvSpPr txBox="1"/>
            <p:nvPr/>
          </p:nvSpPr>
          <p:spPr>
            <a:xfrm rot="16200000">
              <a:off x="4809105" y="1591942"/>
              <a:ext cx="1015663" cy="40011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WHAT?</a:t>
              </a:r>
            </a:p>
          </p:txBody>
        </p:sp>
        <p:pic>
          <p:nvPicPr>
            <p:cNvPr id="10" name="Graphic 9" descr="Online meeting with solid fill">
              <a:extLst>
                <a:ext uri="{FF2B5EF4-FFF2-40B4-BE49-F238E27FC236}">
                  <a16:creationId xmlns:a16="http://schemas.microsoft.com/office/drawing/2014/main" id="{34BBE97E-7564-4E2F-A15B-1C9004827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582672" y="1356630"/>
              <a:ext cx="822726" cy="822726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311679DB-8F24-4B06-A0CC-727521586AF1}"/>
              </a:ext>
            </a:extLst>
          </p:cNvPr>
          <p:cNvSpPr/>
          <p:nvPr/>
        </p:nvSpPr>
        <p:spPr>
          <a:xfrm>
            <a:off x="365695" y="4746164"/>
            <a:ext cx="4402054" cy="1292662"/>
          </a:xfrm>
          <a:prstGeom prst="rect">
            <a:avLst/>
          </a:prstGeom>
          <a:solidFill>
            <a:srgbClr val="DCC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0DB900-BE79-4DDB-B59E-5148BE9C5E6C}"/>
              </a:ext>
            </a:extLst>
          </p:cNvPr>
          <p:cNvSpPr txBox="1"/>
          <p:nvPr/>
        </p:nvSpPr>
        <p:spPr>
          <a:xfrm>
            <a:off x="1623404" y="4769016"/>
            <a:ext cx="31369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Nittany Notes: </a:t>
            </a:r>
          </a:p>
          <a:p>
            <a:r>
              <a:rPr lang="en-US" sz="1300" dirty="0"/>
              <a:t>Muting the microphone was associated with less fatigue than mic-off, but it’s possible that this is due to those who are presenting or leading the meeting have their mic-on and are more fatigued. </a:t>
            </a:r>
          </a:p>
        </p:txBody>
      </p:sp>
      <p:pic>
        <p:nvPicPr>
          <p:cNvPr id="2052" name="Picture 4" descr="The Penn State Brand Book">
            <a:extLst>
              <a:ext uri="{FF2B5EF4-FFF2-40B4-BE49-F238E27FC236}">
                <a16:creationId xmlns:a16="http://schemas.microsoft.com/office/drawing/2014/main" id="{995B9DD3-E99E-44E2-B0A5-E54FFC60D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2" y="4423058"/>
            <a:ext cx="1872571" cy="196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3F9123E-100B-004E-A0CF-0A8B8276F58C}"/>
              </a:ext>
            </a:extLst>
          </p:cNvPr>
          <p:cNvGrpSpPr/>
          <p:nvPr/>
        </p:nvGrpSpPr>
        <p:grpSpPr>
          <a:xfrm>
            <a:off x="5032322" y="4277522"/>
            <a:ext cx="6675303" cy="1832186"/>
            <a:chOff x="5111130" y="2453805"/>
            <a:chExt cx="6675303" cy="183218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7E2C2E6-77B5-4E9B-BB0F-7C77D9F5FE32}"/>
                </a:ext>
              </a:extLst>
            </p:cNvPr>
            <p:cNvSpPr/>
            <p:nvPr/>
          </p:nvSpPr>
          <p:spPr>
            <a:xfrm>
              <a:off x="5127929" y="2475920"/>
              <a:ext cx="6454938" cy="1792079"/>
            </a:xfrm>
            <a:prstGeom prst="rect">
              <a:avLst/>
            </a:prstGeom>
            <a:solidFill>
              <a:srgbClr val="1E407C"/>
            </a:solidFill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7C8894-5819-4716-AFAC-4E33824DC366}"/>
                </a:ext>
              </a:extLst>
            </p:cNvPr>
            <p:cNvSpPr txBox="1"/>
            <p:nvPr/>
          </p:nvSpPr>
          <p:spPr>
            <a:xfrm rot="16200000">
              <a:off x="4403243" y="3177995"/>
              <a:ext cx="1815883" cy="40011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WHEN?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C2C3A8E-6E38-40A1-8F6B-823514D47F98}"/>
                </a:ext>
              </a:extLst>
            </p:cNvPr>
            <p:cNvSpPr txBox="1"/>
            <p:nvPr/>
          </p:nvSpPr>
          <p:spPr>
            <a:xfrm>
              <a:off x="5528038" y="2481615"/>
              <a:ext cx="24321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Fatigue occurs </a:t>
              </a:r>
              <a:r>
                <a:rPr lang="en-US" sz="1600" b="1" i="1" dirty="0">
                  <a:solidFill>
                    <a:schemeClr val="bg1"/>
                  </a:solidFill>
                </a:rPr>
                <a:t>more</a:t>
              </a:r>
              <a:r>
                <a:rPr lang="en-US" sz="1600" b="1" dirty="0">
                  <a:solidFill>
                    <a:schemeClr val="bg1"/>
                  </a:solidFill>
                </a:rPr>
                <a:t> often: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2C98E13-7F5D-412E-8BF5-4A208223C65B}"/>
                </a:ext>
              </a:extLst>
            </p:cNvPr>
            <p:cNvSpPr txBox="1"/>
            <p:nvPr/>
          </p:nvSpPr>
          <p:spPr>
            <a:xfrm>
              <a:off x="8725685" y="2453805"/>
              <a:ext cx="28891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Fatigue occurs </a:t>
              </a:r>
              <a:r>
                <a:rPr lang="en-US" sz="1600" b="1" i="1" dirty="0">
                  <a:solidFill>
                    <a:schemeClr val="bg1"/>
                  </a:solidFill>
                </a:rPr>
                <a:t>less</a:t>
              </a:r>
              <a:r>
                <a:rPr lang="en-US" sz="1600" b="1" dirty="0">
                  <a:solidFill>
                    <a:schemeClr val="bg1"/>
                  </a:solidFill>
                </a:rPr>
                <a:t> often: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1BA9360-7D47-4BAB-A027-3ABB2AD48CC9}"/>
                </a:ext>
              </a:extLst>
            </p:cNvPr>
            <p:cNvSpPr txBox="1"/>
            <p:nvPr/>
          </p:nvSpPr>
          <p:spPr>
            <a:xfrm>
              <a:off x="5553325" y="3012533"/>
              <a:ext cx="175070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solidFill>
                    <a:schemeClr val="bg1"/>
                  </a:solidFill>
                </a:rPr>
                <a:t>Immediately following a meeting, especially later in the workday</a:t>
              </a:r>
            </a:p>
          </p:txBody>
        </p:sp>
        <p:pic>
          <p:nvPicPr>
            <p:cNvPr id="59" name="Graphic 58" descr="Mute speaker with solid fill">
              <a:extLst>
                <a:ext uri="{FF2B5EF4-FFF2-40B4-BE49-F238E27FC236}">
                  <a16:creationId xmlns:a16="http://schemas.microsoft.com/office/drawing/2014/main" id="{3091D51D-4F58-4B8B-8868-41A6088F3AF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672031" y="2864864"/>
              <a:ext cx="533400" cy="533400"/>
            </a:xfrm>
            <a:prstGeom prst="rect">
              <a:avLst/>
            </a:prstGeom>
          </p:spPr>
        </p:pic>
        <p:pic>
          <p:nvPicPr>
            <p:cNvPr id="62" name="Graphic 61" descr="Cheers with solid fill">
              <a:extLst>
                <a:ext uri="{FF2B5EF4-FFF2-40B4-BE49-F238E27FC236}">
                  <a16:creationId xmlns:a16="http://schemas.microsoft.com/office/drawing/2014/main" id="{5157FA94-58C2-4639-8CD4-6E342BD94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960636" y="3546418"/>
              <a:ext cx="611056" cy="611056"/>
            </a:xfrm>
            <a:prstGeom prst="rect">
              <a:avLst/>
            </a:prstGeom>
          </p:spPr>
        </p:pic>
        <p:pic>
          <p:nvPicPr>
            <p:cNvPr id="64" name="Graphic 63" descr="Lunch Box with solid fill">
              <a:extLst>
                <a:ext uri="{FF2B5EF4-FFF2-40B4-BE49-F238E27FC236}">
                  <a16:creationId xmlns:a16="http://schemas.microsoft.com/office/drawing/2014/main" id="{2ED4F068-1BB4-4725-941D-583ABF8BEC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921392" y="2813633"/>
              <a:ext cx="581704" cy="581704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CCC3088-0D6F-4277-B138-3AA8D49B00AD}"/>
                </a:ext>
              </a:extLst>
            </p:cNvPr>
            <p:cNvSpPr txBox="1"/>
            <p:nvPr/>
          </p:nvSpPr>
          <p:spPr>
            <a:xfrm>
              <a:off x="10166711" y="2775830"/>
              <a:ext cx="14747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When muting microphone more frequently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11D3650-B6D1-4900-A4CC-7D4E4808B53C}"/>
                </a:ext>
              </a:extLst>
            </p:cNvPr>
            <p:cNvSpPr txBox="1"/>
            <p:nvPr/>
          </p:nvSpPr>
          <p:spPr>
            <a:xfrm>
              <a:off x="8484200" y="3529335"/>
              <a:ext cx="130005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 (Body CS)"/>
                </a:rPr>
                <a:t>Higher </a:t>
              </a:r>
            </a:p>
            <a:p>
              <a:r>
                <a:rPr lang="en-US" sz="14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 (Body CS)"/>
                </a:rPr>
                <a:t>group </a:t>
              </a:r>
            </a:p>
            <a:p>
              <a:r>
                <a:rPr lang="en-US" sz="14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 (Body CS)"/>
                </a:rPr>
                <a:t>belongingness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B171AB3-B3E9-47D5-8DC0-90CB9AED007A}"/>
                </a:ext>
              </a:extLst>
            </p:cNvPr>
            <p:cNvSpPr txBox="1"/>
            <p:nvPr/>
          </p:nvSpPr>
          <p:spPr>
            <a:xfrm>
              <a:off x="8500210" y="2791515"/>
              <a:ext cx="159720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When given 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breaks during meetings </a:t>
              </a:r>
            </a:p>
          </p:txBody>
        </p:sp>
        <p:pic>
          <p:nvPicPr>
            <p:cNvPr id="71" name="Graphic 70" descr="Network diagram with solid fill">
              <a:extLst>
                <a:ext uri="{FF2B5EF4-FFF2-40B4-BE49-F238E27FC236}">
                  <a16:creationId xmlns:a16="http://schemas.microsoft.com/office/drawing/2014/main" id="{E5950743-782C-4986-9D74-7C4C2BD28A1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9711797" y="3507705"/>
              <a:ext cx="643473" cy="643473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B6EB4A1-EB22-4D7F-8449-3D84A2DBC199}"/>
                </a:ext>
              </a:extLst>
            </p:cNvPr>
            <p:cNvSpPr txBox="1"/>
            <p:nvPr/>
          </p:nvSpPr>
          <p:spPr>
            <a:xfrm>
              <a:off x="10311731" y="3509473"/>
              <a:ext cx="14747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When group norms are established</a:t>
              </a: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6FDCB7E-2B76-4969-A13A-70FE31391B10}"/>
              </a:ext>
            </a:extLst>
          </p:cNvPr>
          <p:cNvCxnSpPr>
            <a:cxnSpLocks/>
          </p:cNvCxnSpPr>
          <p:nvPr/>
        </p:nvCxnSpPr>
        <p:spPr>
          <a:xfrm>
            <a:off x="7808157" y="4325861"/>
            <a:ext cx="0" cy="17944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07EA2C6-486A-457D-8494-ABF9ACF869E6}"/>
              </a:ext>
            </a:extLst>
          </p:cNvPr>
          <p:cNvCxnSpPr>
            <a:cxnSpLocks/>
          </p:cNvCxnSpPr>
          <p:nvPr/>
        </p:nvCxnSpPr>
        <p:spPr>
          <a:xfrm>
            <a:off x="6357899" y="1497049"/>
            <a:ext cx="0" cy="12405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9C93D0D-CBAE-4CC0-B328-398383CA588D}"/>
              </a:ext>
            </a:extLst>
          </p:cNvPr>
          <p:cNvCxnSpPr>
            <a:cxnSpLocks/>
          </p:cNvCxnSpPr>
          <p:nvPr/>
        </p:nvCxnSpPr>
        <p:spPr>
          <a:xfrm>
            <a:off x="7505893" y="1524809"/>
            <a:ext cx="0" cy="12405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A21337C-DE7D-4936-9037-96CA3A6D3E8A}"/>
              </a:ext>
            </a:extLst>
          </p:cNvPr>
          <p:cNvCxnSpPr>
            <a:cxnSpLocks/>
          </p:cNvCxnSpPr>
          <p:nvPr/>
        </p:nvCxnSpPr>
        <p:spPr>
          <a:xfrm>
            <a:off x="9066212" y="1531219"/>
            <a:ext cx="0" cy="12405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A472724-AF8E-49AF-9DAA-557DBB191A15}"/>
              </a:ext>
            </a:extLst>
          </p:cNvPr>
          <p:cNvCxnSpPr>
            <a:cxnSpLocks/>
          </p:cNvCxnSpPr>
          <p:nvPr/>
        </p:nvCxnSpPr>
        <p:spPr>
          <a:xfrm>
            <a:off x="10270729" y="1497048"/>
            <a:ext cx="0" cy="12405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33D9BF80-54DD-224D-ACE4-0A4DBEE8092D}"/>
              </a:ext>
            </a:extLst>
          </p:cNvPr>
          <p:cNvGrpSpPr/>
          <p:nvPr/>
        </p:nvGrpSpPr>
        <p:grpSpPr>
          <a:xfrm>
            <a:off x="5014426" y="1622709"/>
            <a:ext cx="6537415" cy="1245664"/>
            <a:chOff x="5081069" y="4770990"/>
            <a:chExt cx="6537415" cy="1245664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7501CD4-6962-4355-A927-F3BC3C771428}"/>
                </a:ext>
              </a:extLst>
            </p:cNvPr>
            <p:cNvSpPr/>
            <p:nvPr/>
          </p:nvSpPr>
          <p:spPr>
            <a:xfrm>
              <a:off x="5121773" y="4770990"/>
              <a:ext cx="6462297" cy="1245664"/>
            </a:xfrm>
            <a:prstGeom prst="rect">
              <a:avLst/>
            </a:prstGeom>
            <a:solidFill>
              <a:srgbClr val="FFC000">
                <a:alpha val="58824"/>
              </a:srgbClr>
            </a:solidFill>
            <a:ln>
              <a:noFill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09AE050-7504-47A1-9C5E-BAE02173653F}"/>
                </a:ext>
              </a:extLst>
            </p:cNvPr>
            <p:cNvSpPr txBox="1"/>
            <p:nvPr/>
          </p:nvSpPr>
          <p:spPr>
            <a:xfrm>
              <a:off x="6390636" y="4957604"/>
              <a:ext cx="120443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Allow muting rather than “Mic-on” policies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13276F8-3BCA-4D29-AEDE-CCA0656417D3}"/>
                </a:ext>
              </a:extLst>
            </p:cNvPr>
            <p:cNvSpPr txBox="1"/>
            <p:nvPr/>
          </p:nvSpPr>
          <p:spPr>
            <a:xfrm>
              <a:off x="7657584" y="4969988"/>
              <a:ext cx="13388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Set clear group norms for mics &amp; camera requirements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4E6C4D6-BAE5-41FE-B27B-0843A4C1B54B}"/>
                </a:ext>
              </a:extLst>
            </p:cNvPr>
            <p:cNvSpPr txBox="1"/>
            <p:nvPr/>
          </p:nvSpPr>
          <p:spPr>
            <a:xfrm>
              <a:off x="5081069" y="4871439"/>
              <a:ext cx="13388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Don’t schedule meetings back-to-back or late afternoon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2A9E339-97DA-4BE6-83AD-F05EA8292E70}"/>
                </a:ext>
              </a:extLst>
            </p:cNvPr>
            <p:cNvSpPr txBox="1"/>
            <p:nvPr/>
          </p:nvSpPr>
          <p:spPr>
            <a:xfrm>
              <a:off x="9031324" y="4863743"/>
              <a:ext cx="1251098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Provide opportunities for breaks during meetings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7FD3DE3-5C4B-46CA-89CC-5A1230BED77E}"/>
                </a:ext>
              </a:extLst>
            </p:cNvPr>
            <p:cNvSpPr txBox="1"/>
            <p:nvPr/>
          </p:nvSpPr>
          <p:spPr>
            <a:xfrm>
              <a:off x="10279632" y="4980659"/>
              <a:ext cx="133885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Encourage participation of all members</a:t>
              </a:r>
            </a:p>
          </p:txBody>
        </p:sp>
      </p:grpSp>
      <p:pic>
        <p:nvPicPr>
          <p:cNvPr id="47" name="Graphic 46" descr="Clock outline">
            <a:extLst>
              <a:ext uri="{FF2B5EF4-FFF2-40B4-BE49-F238E27FC236}">
                <a16:creationId xmlns:a16="http://schemas.microsoft.com/office/drawing/2014/main" id="{F6557DE4-1503-644A-B822-550905B0EAC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645047" y="4738339"/>
            <a:ext cx="476783" cy="476783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0CEC2C54-F137-403D-9B36-EF2E3106EF3B}"/>
              </a:ext>
            </a:extLst>
          </p:cNvPr>
          <p:cNvSpPr/>
          <p:nvPr/>
        </p:nvSpPr>
        <p:spPr>
          <a:xfrm>
            <a:off x="5065449" y="1300209"/>
            <a:ext cx="6454938" cy="299709"/>
          </a:xfrm>
          <a:prstGeom prst="rect">
            <a:avLst/>
          </a:prstGeom>
          <a:solidFill>
            <a:srgbClr val="1E407C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Key Takeaways:</a:t>
            </a:r>
          </a:p>
        </p:txBody>
      </p:sp>
    </p:spTree>
    <p:extLst>
      <p:ext uri="{BB962C8B-B14F-4D97-AF65-F5344CB8AC3E}">
        <p14:creationId xmlns:p14="http://schemas.microsoft.com/office/powerpoint/2010/main" val="11715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Retrospect">
  <a:themeElements>
    <a:clrScheme name="Custom 3">
      <a:dk1>
        <a:sysClr val="windowText" lastClr="000000"/>
      </a:dk1>
      <a:lt1>
        <a:sysClr val="window" lastClr="FFFFFF"/>
      </a:lt1>
      <a:dk2>
        <a:srgbClr val="002060"/>
      </a:dk2>
      <a:lt2>
        <a:srgbClr val="D9E0E6"/>
      </a:lt2>
      <a:accent1>
        <a:srgbClr val="FFC000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22371</TotalTime>
  <Words>284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Corbel</vt:lpstr>
      <vt:lpstr>Retrospect</vt:lpstr>
      <vt:lpstr>Videoconference or Zoom Fatigue:  How Reduce it?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 Fatigue: Does having your camera on during virtual meetings contribute to fatigue?</dc:title>
  <dc:creator>Kayley Morris</dc:creator>
  <cp:lastModifiedBy>Grandey, Alicia Ann</cp:lastModifiedBy>
  <cp:revision>10</cp:revision>
  <dcterms:created xsi:type="dcterms:W3CDTF">2021-09-09T01:01:15Z</dcterms:created>
  <dcterms:modified xsi:type="dcterms:W3CDTF">2021-10-21T18:37:55Z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