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1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327"/>
  </p:normalViewPr>
  <p:slideViewPr>
    <p:cSldViewPr snapToGrid="0" snapToObjects="1">
      <p:cViewPr varScale="1">
        <p:scale>
          <a:sx n="128" d="100"/>
          <a:sy n="128" d="100"/>
        </p:scale>
        <p:origin x="4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403C0-5121-1645-B214-9AAC76BD914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23A1876-C705-C747-B8C2-A425FA73B3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0C51195-FF38-3945-8AC0-7A3EB8B7C76B}"/>
              </a:ext>
            </a:extLst>
          </p:cNvPr>
          <p:cNvSpPr>
            <a:spLocks noGrp="1"/>
          </p:cNvSpPr>
          <p:nvPr>
            <p:ph type="dt" sz="half" idx="10"/>
          </p:nvPr>
        </p:nvSpPr>
        <p:spPr/>
        <p:txBody>
          <a:bodyPr/>
          <a:lstStyle/>
          <a:p>
            <a:fld id="{BCEADAD6-10D4-7644-9848-F10BA6EF785D}" type="datetimeFigureOut">
              <a:rPr lang="en-US" smtClean="0"/>
              <a:t>10/8/21</a:t>
            </a:fld>
            <a:endParaRPr lang="en-US"/>
          </a:p>
        </p:txBody>
      </p:sp>
      <p:sp>
        <p:nvSpPr>
          <p:cNvPr id="5" name="Footer Placeholder 4">
            <a:extLst>
              <a:ext uri="{FF2B5EF4-FFF2-40B4-BE49-F238E27FC236}">
                <a16:creationId xmlns:a16="http://schemas.microsoft.com/office/drawing/2014/main" id="{48EB4259-19A3-C849-94B7-7DF8290026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C882C7-DF37-524A-A218-531F64B2182E}"/>
              </a:ext>
            </a:extLst>
          </p:cNvPr>
          <p:cNvSpPr>
            <a:spLocks noGrp="1"/>
          </p:cNvSpPr>
          <p:nvPr>
            <p:ph type="sldNum" sz="quarter" idx="12"/>
          </p:nvPr>
        </p:nvSpPr>
        <p:spPr/>
        <p:txBody>
          <a:bodyPr/>
          <a:lstStyle/>
          <a:p>
            <a:fld id="{50E6ED18-9B00-504E-B882-AED8270850BE}" type="slidenum">
              <a:rPr lang="en-US" smtClean="0"/>
              <a:t>‹#›</a:t>
            </a:fld>
            <a:endParaRPr lang="en-US"/>
          </a:p>
        </p:txBody>
      </p:sp>
    </p:spTree>
    <p:extLst>
      <p:ext uri="{BB962C8B-B14F-4D97-AF65-F5344CB8AC3E}">
        <p14:creationId xmlns:p14="http://schemas.microsoft.com/office/powerpoint/2010/main" val="341209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431CC-353C-7B44-A1C9-192AC557F72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598DEBD-4663-9949-9F8D-FE05732D391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6C2A7A-3319-724A-8F1C-ABF1DD3B1934}"/>
              </a:ext>
            </a:extLst>
          </p:cNvPr>
          <p:cNvSpPr>
            <a:spLocks noGrp="1"/>
          </p:cNvSpPr>
          <p:nvPr>
            <p:ph type="dt" sz="half" idx="10"/>
          </p:nvPr>
        </p:nvSpPr>
        <p:spPr/>
        <p:txBody>
          <a:bodyPr/>
          <a:lstStyle/>
          <a:p>
            <a:fld id="{BCEADAD6-10D4-7644-9848-F10BA6EF785D}" type="datetimeFigureOut">
              <a:rPr lang="en-US" smtClean="0"/>
              <a:t>10/8/21</a:t>
            </a:fld>
            <a:endParaRPr lang="en-US"/>
          </a:p>
        </p:txBody>
      </p:sp>
      <p:sp>
        <p:nvSpPr>
          <p:cNvPr id="5" name="Footer Placeholder 4">
            <a:extLst>
              <a:ext uri="{FF2B5EF4-FFF2-40B4-BE49-F238E27FC236}">
                <a16:creationId xmlns:a16="http://schemas.microsoft.com/office/drawing/2014/main" id="{CDA38870-B88E-874E-8A90-D1313BA0FA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DE0F16-9C23-6740-A503-7654EF1A8CAD}"/>
              </a:ext>
            </a:extLst>
          </p:cNvPr>
          <p:cNvSpPr>
            <a:spLocks noGrp="1"/>
          </p:cNvSpPr>
          <p:nvPr>
            <p:ph type="sldNum" sz="quarter" idx="12"/>
          </p:nvPr>
        </p:nvSpPr>
        <p:spPr/>
        <p:txBody>
          <a:bodyPr/>
          <a:lstStyle/>
          <a:p>
            <a:fld id="{50E6ED18-9B00-504E-B882-AED8270850BE}" type="slidenum">
              <a:rPr lang="en-US" smtClean="0"/>
              <a:t>‹#›</a:t>
            </a:fld>
            <a:endParaRPr lang="en-US"/>
          </a:p>
        </p:txBody>
      </p:sp>
    </p:spTree>
    <p:extLst>
      <p:ext uri="{BB962C8B-B14F-4D97-AF65-F5344CB8AC3E}">
        <p14:creationId xmlns:p14="http://schemas.microsoft.com/office/powerpoint/2010/main" val="650485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495E66-0CF1-414F-8D15-F243909B0B4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A83EF3-39EB-A944-81B1-2400C026279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835EEC-3B4D-3347-A45F-47AE52EADB3A}"/>
              </a:ext>
            </a:extLst>
          </p:cNvPr>
          <p:cNvSpPr>
            <a:spLocks noGrp="1"/>
          </p:cNvSpPr>
          <p:nvPr>
            <p:ph type="dt" sz="half" idx="10"/>
          </p:nvPr>
        </p:nvSpPr>
        <p:spPr/>
        <p:txBody>
          <a:bodyPr/>
          <a:lstStyle/>
          <a:p>
            <a:fld id="{BCEADAD6-10D4-7644-9848-F10BA6EF785D}" type="datetimeFigureOut">
              <a:rPr lang="en-US" smtClean="0"/>
              <a:t>10/8/21</a:t>
            </a:fld>
            <a:endParaRPr lang="en-US"/>
          </a:p>
        </p:txBody>
      </p:sp>
      <p:sp>
        <p:nvSpPr>
          <p:cNvPr id="5" name="Footer Placeholder 4">
            <a:extLst>
              <a:ext uri="{FF2B5EF4-FFF2-40B4-BE49-F238E27FC236}">
                <a16:creationId xmlns:a16="http://schemas.microsoft.com/office/drawing/2014/main" id="{EC5F487F-56CE-D543-BCB5-A96A5D6B41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5199C1-78BA-084F-87D7-63BB9F329B59}"/>
              </a:ext>
            </a:extLst>
          </p:cNvPr>
          <p:cNvSpPr>
            <a:spLocks noGrp="1"/>
          </p:cNvSpPr>
          <p:nvPr>
            <p:ph type="sldNum" sz="quarter" idx="12"/>
          </p:nvPr>
        </p:nvSpPr>
        <p:spPr/>
        <p:txBody>
          <a:bodyPr/>
          <a:lstStyle/>
          <a:p>
            <a:fld id="{50E6ED18-9B00-504E-B882-AED8270850BE}" type="slidenum">
              <a:rPr lang="en-US" smtClean="0"/>
              <a:t>‹#›</a:t>
            </a:fld>
            <a:endParaRPr lang="en-US"/>
          </a:p>
        </p:txBody>
      </p:sp>
    </p:spTree>
    <p:extLst>
      <p:ext uri="{BB962C8B-B14F-4D97-AF65-F5344CB8AC3E}">
        <p14:creationId xmlns:p14="http://schemas.microsoft.com/office/powerpoint/2010/main" val="3124346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B9BD0-38BE-DA4C-8749-AE9B102A28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01E41F-A8FA-864A-8219-B51F6E55A6E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B5B84D-B62B-4E47-ADED-D9A0CCFB8D9F}"/>
              </a:ext>
            </a:extLst>
          </p:cNvPr>
          <p:cNvSpPr>
            <a:spLocks noGrp="1"/>
          </p:cNvSpPr>
          <p:nvPr>
            <p:ph type="dt" sz="half" idx="10"/>
          </p:nvPr>
        </p:nvSpPr>
        <p:spPr/>
        <p:txBody>
          <a:bodyPr/>
          <a:lstStyle/>
          <a:p>
            <a:fld id="{BCEADAD6-10D4-7644-9848-F10BA6EF785D}" type="datetimeFigureOut">
              <a:rPr lang="en-US" smtClean="0"/>
              <a:t>10/8/21</a:t>
            </a:fld>
            <a:endParaRPr lang="en-US"/>
          </a:p>
        </p:txBody>
      </p:sp>
      <p:sp>
        <p:nvSpPr>
          <p:cNvPr id="5" name="Footer Placeholder 4">
            <a:extLst>
              <a:ext uri="{FF2B5EF4-FFF2-40B4-BE49-F238E27FC236}">
                <a16:creationId xmlns:a16="http://schemas.microsoft.com/office/drawing/2014/main" id="{405C1293-1036-914F-B8E2-F8C4849B9C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EB624D-2113-EC47-8C47-C3E6277712B2}"/>
              </a:ext>
            </a:extLst>
          </p:cNvPr>
          <p:cNvSpPr>
            <a:spLocks noGrp="1"/>
          </p:cNvSpPr>
          <p:nvPr>
            <p:ph type="sldNum" sz="quarter" idx="12"/>
          </p:nvPr>
        </p:nvSpPr>
        <p:spPr/>
        <p:txBody>
          <a:bodyPr/>
          <a:lstStyle/>
          <a:p>
            <a:fld id="{50E6ED18-9B00-504E-B882-AED8270850BE}" type="slidenum">
              <a:rPr lang="en-US" smtClean="0"/>
              <a:t>‹#›</a:t>
            </a:fld>
            <a:endParaRPr lang="en-US"/>
          </a:p>
        </p:txBody>
      </p:sp>
    </p:spTree>
    <p:extLst>
      <p:ext uri="{BB962C8B-B14F-4D97-AF65-F5344CB8AC3E}">
        <p14:creationId xmlns:p14="http://schemas.microsoft.com/office/powerpoint/2010/main" val="4076801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79BDA-8079-5F4C-9B83-C3D28B464B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8C08ECA-9036-C44A-8CF0-7510418051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93DC31-63AB-9D47-A66D-8A5E53AECCD3}"/>
              </a:ext>
            </a:extLst>
          </p:cNvPr>
          <p:cNvSpPr>
            <a:spLocks noGrp="1"/>
          </p:cNvSpPr>
          <p:nvPr>
            <p:ph type="dt" sz="half" idx="10"/>
          </p:nvPr>
        </p:nvSpPr>
        <p:spPr/>
        <p:txBody>
          <a:bodyPr/>
          <a:lstStyle/>
          <a:p>
            <a:fld id="{BCEADAD6-10D4-7644-9848-F10BA6EF785D}" type="datetimeFigureOut">
              <a:rPr lang="en-US" smtClean="0"/>
              <a:t>10/8/21</a:t>
            </a:fld>
            <a:endParaRPr lang="en-US"/>
          </a:p>
        </p:txBody>
      </p:sp>
      <p:sp>
        <p:nvSpPr>
          <p:cNvPr id="5" name="Footer Placeholder 4">
            <a:extLst>
              <a:ext uri="{FF2B5EF4-FFF2-40B4-BE49-F238E27FC236}">
                <a16:creationId xmlns:a16="http://schemas.microsoft.com/office/drawing/2014/main" id="{767F8393-DF55-9545-9739-ED8CECA3BA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88E392-3E2A-C749-9AC0-0DD9F49CD730}"/>
              </a:ext>
            </a:extLst>
          </p:cNvPr>
          <p:cNvSpPr>
            <a:spLocks noGrp="1"/>
          </p:cNvSpPr>
          <p:nvPr>
            <p:ph type="sldNum" sz="quarter" idx="12"/>
          </p:nvPr>
        </p:nvSpPr>
        <p:spPr/>
        <p:txBody>
          <a:bodyPr/>
          <a:lstStyle/>
          <a:p>
            <a:fld id="{50E6ED18-9B00-504E-B882-AED8270850BE}" type="slidenum">
              <a:rPr lang="en-US" smtClean="0"/>
              <a:t>‹#›</a:t>
            </a:fld>
            <a:endParaRPr lang="en-US"/>
          </a:p>
        </p:txBody>
      </p:sp>
    </p:spTree>
    <p:extLst>
      <p:ext uri="{BB962C8B-B14F-4D97-AF65-F5344CB8AC3E}">
        <p14:creationId xmlns:p14="http://schemas.microsoft.com/office/powerpoint/2010/main" val="605458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A928E-CE3E-434B-925D-8B8BE74AF2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D1DDE8-E603-1A44-9000-8125A38B2D7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E08FFDA-8DB0-A849-BC3A-729C5091CB3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3B7C503-7537-7743-B8CC-866D29A7B81F}"/>
              </a:ext>
            </a:extLst>
          </p:cNvPr>
          <p:cNvSpPr>
            <a:spLocks noGrp="1"/>
          </p:cNvSpPr>
          <p:nvPr>
            <p:ph type="dt" sz="half" idx="10"/>
          </p:nvPr>
        </p:nvSpPr>
        <p:spPr/>
        <p:txBody>
          <a:bodyPr/>
          <a:lstStyle/>
          <a:p>
            <a:fld id="{BCEADAD6-10D4-7644-9848-F10BA6EF785D}" type="datetimeFigureOut">
              <a:rPr lang="en-US" smtClean="0"/>
              <a:t>10/8/21</a:t>
            </a:fld>
            <a:endParaRPr lang="en-US"/>
          </a:p>
        </p:txBody>
      </p:sp>
      <p:sp>
        <p:nvSpPr>
          <p:cNvPr id="6" name="Footer Placeholder 5">
            <a:extLst>
              <a:ext uri="{FF2B5EF4-FFF2-40B4-BE49-F238E27FC236}">
                <a16:creationId xmlns:a16="http://schemas.microsoft.com/office/drawing/2014/main" id="{BF42989B-FA77-B347-AAD8-85AD65562E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90A992-BE5B-434F-96BD-A9E8A97519D8}"/>
              </a:ext>
            </a:extLst>
          </p:cNvPr>
          <p:cNvSpPr>
            <a:spLocks noGrp="1"/>
          </p:cNvSpPr>
          <p:nvPr>
            <p:ph type="sldNum" sz="quarter" idx="12"/>
          </p:nvPr>
        </p:nvSpPr>
        <p:spPr/>
        <p:txBody>
          <a:bodyPr/>
          <a:lstStyle/>
          <a:p>
            <a:fld id="{50E6ED18-9B00-504E-B882-AED8270850BE}" type="slidenum">
              <a:rPr lang="en-US" smtClean="0"/>
              <a:t>‹#›</a:t>
            </a:fld>
            <a:endParaRPr lang="en-US"/>
          </a:p>
        </p:txBody>
      </p:sp>
    </p:spTree>
    <p:extLst>
      <p:ext uri="{BB962C8B-B14F-4D97-AF65-F5344CB8AC3E}">
        <p14:creationId xmlns:p14="http://schemas.microsoft.com/office/powerpoint/2010/main" val="232871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B8292-163E-E543-B493-31C2E38313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F7FECD-011E-C448-8B53-9A94882C93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AB24B1-B161-C34F-AD79-DC3304EA57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9309F34-25ED-DC45-A980-A2781AB1FE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7575ADC-0FBC-A440-A502-1D08FB18E8D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1B06025-E840-4546-82B2-6D6D56F3E154}"/>
              </a:ext>
            </a:extLst>
          </p:cNvPr>
          <p:cNvSpPr>
            <a:spLocks noGrp="1"/>
          </p:cNvSpPr>
          <p:nvPr>
            <p:ph type="dt" sz="half" idx="10"/>
          </p:nvPr>
        </p:nvSpPr>
        <p:spPr/>
        <p:txBody>
          <a:bodyPr/>
          <a:lstStyle/>
          <a:p>
            <a:fld id="{BCEADAD6-10D4-7644-9848-F10BA6EF785D}" type="datetimeFigureOut">
              <a:rPr lang="en-US" smtClean="0"/>
              <a:t>10/8/21</a:t>
            </a:fld>
            <a:endParaRPr lang="en-US"/>
          </a:p>
        </p:txBody>
      </p:sp>
      <p:sp>
        <p:nvSpPr>
          <p:cNvPr id="8" name="Footer Placeholder 7">
            <a:extLst>
              <a:ext uri="{FF2B5EF4-FFF2-40B4-BE49-F238E27FC236}">
                <a16:creationId xmlns:a16="http://schemas.microsoft.com/office/drawing/2014/main" id="{C5008412-9024-B643-892F-4D01A2D249F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4AF9718-13B4-9247-B684-F99A30C08F61}"/>
              </a:ext>
            </a:extLst>
          </p:cNvPr>
          <p:cNvSpPr>
            <a:spLocks noGrp="1"/>
          </p:cNvSpPr>
          <p:nvPr>
            <p:ph type="sldNum" sz="quarter" idx="12"/>
          </p:nvPr>
        </p:nvSpPr>
        <p:spPr/>
        <p:txBody>
          <a:bodyPr/>
          <a:lstStyle/>
          <a:p>
            <a:fld id="{50E6ED18-9B00-504E-B882-AED8270850BE}" type="slidenum">
              <a:rPr lang="en-US" smtClean="0"/>
              <a:t>‹#›</a:t>
            </a:fld>
            <a:endParaRPr lang="en-US"/>
          </a:p>
        </p:txBody>
      </p:sp>
    </p:spTree>
    <p:extLst>
      <p:ext uri="{BB962C8B-B14F-4D97-AF65-F5344CB8AC3E}">
        <p14:creationId xmlns:p14="http://schemas.microsoft.com/office/powerpoint/2010/main" val="426425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69CA7-30BC-E04B-9DC9-E099A5BAEF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7F49CF5-9F82-8B4F-81E8-88991207B598}"/>
              </a:ext>
            </a:extLst>
          </p:cNvPr>
          <p:cNvSpPr>
            <a:spLocks noGrp="1"/>
          </p:cNvSpPr>
          <p:nvPr>
            <p:ph type="dt" sz="half" idx="10"/>
          </p:nvPr>
        </p:nvSpPr>
        <p:spPr/>
        <p:txBody>
          <a:bodyPr/>
          <a:lstStyle/>
          <a:p>
            <a:fld id="{BCEADAD6-10D4-7644-9848-F10BA6EF785D}" type="datetimeFigureOut">
              <a:rPr lang="en-US" smtClean="0"/>
              <a:t>10/8/21</a:t>
            </a:fld>
            <a:endParaRPr lang="en-US"/>
          </a:p>
        </p:txBody>
      </p:sp>
      <p:sp>
        <p:nvSpPr>
          <p:cNvPr id="4" name="Footer Placeholder 3">
            <a:extLst>
              <a:ext uri="{FF2B5EF4-FFF2-40B4-BE49-F238E27FC236}">
                <a16:creationId xmlns:a16="http://schemas.microsoft.com/office/drawing/2014/main" id="{AC51FB06-296D-664C-9106-D30EC428245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0DD4E23-7BFA-AF4F-ACA1-8E24A4A01E50}"/>
              </a:ext>
            </a:extLst>
          </p:cNvPr>
          <p:cNvSpPr>
            <a:spLocks noGrp="1"/>
          </p:cNvSpPr>
          <p:nvPr>
            <p:ph type="sldNum" sz="quarter" idx="12"/>
          </p:nvPr>
        </p:nvSpPr>
        <p:spPr/>
        <p:txBody>
          <a:bodyPr/>
          <a:lstStyle/>
          <a:p>
            <a:fld id="{50E6ED18-9B00-504E-B882-AED8270850BE}" type="slidenum">
              <a:rPr lang="en-US" smtClean="0"/>
              <a:t>‹#›</a:t>
            </a:fld>
            <a:endParaRPr lang="en-US"/>
          </a:p>
        </p:txBody>
      </p:sp>
    </p:spTree>
    <p:extLst>
      <p:ext uri="{BB962C8B-B14F-4D97-AF65-F5344CB8AC3E}">
        <p14:creationId xmlns:p14="http://schemas.microsoft.com/office/powerpoint/2010/main" val="4120073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B8FEB4-449C-0440-AA44-35DC4E0B0485}"/>
              </a:ext>
            </a:extLst>
          </p:cNvPr>
          <p:cNvSpPr>
            <a:spLocks noGrp="1"/>
          </p:cNvSpPr>
          <p:nvPr>
            <p:ph type="dt" sz="half" idx="10"/>
          </p:nvPr>
        </p:nvSpPr>
        <p:spPr/>
        <p:txBody>
          <a:bodyPr/>
          <a:lstStyle/>
          <a:p>
            <a:fld id="{BCEADAD6-10D4-7644-9848-F10BA6EF785D}" type="datetimeFigureOut">
              <a:rPr lang="en-US" smtClean="0"/>
              <a:t>10/8/21</a:t>
            </a:fld>
            <a:endParaRPr lang="en-US"/>
          </a:p>
        </p:txBody>
      </p:sp>
      <p:sp>
        <p:nvSpPr>
          <p:cNvPr id="3" name="Footer Placeholder 2">
            <a:extLst>
              <a:ext uri="{FF2B5EF4-FFF2-40B4-BE49-F238E27FC236}">
                <a16:creationId xmlns:a16="http://schemas.microsoft.com/office/drawing/2014/main" id="{922DB742-58B6-4748-8061-DD48D39572B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8C5DB61-A6EF-7D4A-A3F3-E56293848B0C}"/>
              </a:ext>
            </a:extLst>
          </p:cNvPr>
          <p:cNvSpPr>
            <a:spLocks noGrp="1"/>
          </p:cNvSpPr>
          <p:nvPr>
            <p:ph type="sldNum" sz="quarter" idx="12"/>
          </p:nvPr>
        </p:nvSpPr>
        <p:spPr/>
        <p:txBody>
          <a:bodyPr/>
          <a:lstStyle/>
          <a:p>
            <a:fld id="{50E6ED18-9B00-504E-B882-AED8270850BE}" type="slidenum">
              <a:rPr lang="en-US" smtClean="0"/>
              <a:t>‹#›</a:t>
            </a:fld>
            <a:endParaRPr lang="en-US"/>
          </a:p>
        </p:txBody>
      </p:sp>
    </p:spTree>
    <p:extLst>
      <p:ext uri="{BB962C8B-B14F-4D97-AF65-F5344CB8AC3E}">
        <p14:creationId xmlns:p14="http://schemas.microsoft.com/office/powerpoint/2010/main" val="2049516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93ABC-F41C-D740-BFBD-B07CAB4EA8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8678E2C-A763-354B-BC86-85DD879980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E855B7D-5C85-CE43-9E67-9D055D4221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E6965A-A7E9-D44F-AA45-8E7261DEC785}"/>
              </a:ext>
            </a:extLst>
          </p:cNvPr>
          <p:cNvSpPr>
            <a:spLocks noGrp="1"/>
          </p:cNvSpPr>
          <p:nvPr>
            <p:ph type="dt" sz="half" idx="10"/>
          </p:nvPr>
        </p:nvSpPr>
        <p:spPr/>
        <p:txBody>
          <a:bodyPr/>
          <a:lstStyle/>
          <a:p>
            <a:fld id="{BCEADAD6-10D4-7644-9848-F10BA6EF785D}" type="datetimeFigureOut">
              <a:rPr lang="en-US" smtClean="0"/>
              <a:t>10/8/21</a:t>
            </a:fld>
            <a:endParaRPr lang="en-US"/>
          </a:p>
        </p:txBody>
      </p:sp>
      <p:sp>
        <p:nvSpPr>
          <p:cNvPr id="6" name="Footer Placeholder 5">
            <a:extLst>
              <a:ext uri="{FF2B5EF4-FFF2-40B4-BE49-F238E27FC236}">
                <a16:creationId xmlns:a16="http://schemas.microsoft.com/office/drawing/2014/main" id="{CC61B0A0-4B6B-5C45-B33C-6DA2F186A4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B72E92-E0D3-2D4D-94D0-AFB50AD8427C}"/>
              </a:ext>
            </a:extLst>
          </p:cNvPr>
          <p:cNvSpPr>
            <a:spLocks noGrp="1"/>
          </p:cNvSpPr>
          <p:nvPr>
            <p:ph type="sldNum" sz="quarter" idx="12"/>
          </p:nvPr>
        </p:nvSpPr>
        <p:spPr/>
        <p:txBody>
          <a:bodyPr/>
          <a:lstStyle/>
          <a:p>
            <a:fld id="{50E6ED18-9B00-504E-B882-AED8270850BE}" type="slidenum">
              <a:rPr lang="en-US" smtClean="0"/>
              <a:t>‹#›</a:t>
            </a:fld>
            <a:endParaRPr lang="en-US"/>
          </a:p>
        </p:txBody>
      </p:sp>
    </p:spTree>
    <p:extLst>
      <p:ext uri="{BB962C8B-B14F-4D97-AF65-F5344CB8AC3E}">
        <p14:creationId xmlns:p14="http://schemas.microsoft.com/office/powerpoint/2010/main" val="3325128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20EEC-66C4-1348-A2E2-88FF265908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B038509-2F2D-714B-8AE6-D4AAE95721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3249E6-621E-D846-94D6-3E02152584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3A90B3-0548-F147-B105-1A091C126B2F}"/>
              </a:ext>
            </a:extLst>
          </p:cNvPr>
          <p:cNvSpPr>
            <a:spLocks noGrp="1"/>
          </p:cNvSpPr>
          <p:nvPr>
            <p:ph type="dt" sz="half" idx="10"/>
          </p:nvPr>
        </p:nvSpPr>
        <p:spPr/>
        <p:txBody>
          <a:bodyPr/>
          <a:lstStyle/>
          <a:p>
            <a:fld id="{BCEADAD6-10D4-7644-9848-F10BA6EF785D}" type="datetimeFigureOut">
              <a:rPr lang="en-US" smtClean="0"/>
              <a:t>10/8/21</a:t>
            </a:fld>
            <a:endParaRPr lang="en-US"/>
          </a:p>
        </p:txBody>
      </p:sp>
      <p:sp>
        <p:nvSpPr>
          <p:cNvPr id="6" name="Footer Placeholder 5">
            <a:extLst>
              <a:ext uri="{FF2B5EF4-FFF2-40B4-BE49-F238E27FC236}">
                <a16:creationId xmlns:a16="http://schemas.microsoft.com/office/drawing/2014/main" id="{EDDDD292-5EF7-C44B-BE28-340C064C51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30406A-39BB-7247-A0F5-78AD24EE7DFB}"/>
              </a:ext>
            </a:extLst>
          </p:cNvPr>
          <p:cNvSpPr>
            <a:spLocks noGrp="1"/>
          </p:cNvSpPr>
          <p:nvPr>
            <p:ph type="sldNum" sz="quarter" idx="12"/>
          </p:nvPr>
        </p:nvSpPr>
        <p:spPr/>
        <p:txBody>
          <a:bodyPr/>
          <a:lstStyle/>
          <a:p>
            <a:fld id="{50E6ED18-9B00-504E-B882-AED8270850BE}" type="slidenum">
              <a:rPr lang="en-US" smtClean="0"/>
              <a:t>‹#›</a:t>
            </a:fld>
            <a:endParaRPr lang="en-US"/>
          </a:p>
        </p:txBody>
      </p:sp>
    </p:spTree>
    <p:extLst>
      <p:ext uri="{BB962C8B-B14F-4D97-AF65-F5344CB8AC3E}">
        <p14:creationId xmlns:p14="http://schemas.microsoft.com/office/powerpoint/2010/main" val="3130437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785DDB-102B-0B4E-9195-7A3C641C72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1994CA7-AB61-994F-B07D-C2B382C528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59F1FF-D6ED-9D4A-9797-1CFD80E215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EADAD6-10D4-7644-9848-F10BA6EF785D}" type="datetimeFigureOut">
              <a:rPr lang="en-US" smtClean="0"/>
              <a:t>10/8/21</a:t>
            </a:fld>
            <a:endParaRPr lang="en-US"/>
          </a:p>
        </p:txBody>
      </p:sp>
      <p:sp>
        <p:nvSpPr>
          <p:cNvPr id="5" name="Footer Placeholder 4">
            <a:extLst>
              <a:ext uri="{FF2B5EF4-FFF2-40B4-BE49-F238E27FC236}">
                <a16:creationId xmlns:a16="http://schemas.microsoft.com/office/drawing/2014/main" id="{23AA31A5-EBF5-994B-8FA3-B436A55EBC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6296DF0-CDC4-2347-8E94-7333A1AEE6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E6ED18-9B00-504E-B882-AED8270850BE}" type="slidenum">
              <a:rPr lang="en-US" smtClean="0"/>
              <a:t>‹#›</a:t>
            </a:fld>
            <a:endParaRPr lang="en-US"/>
          </a:p>
        </p:txBody>
      </p:sp>
    </p:spTree>
    <p:extLst>
      <p:ext uri="{BB962C8B-B14F-4D97-AF65-F5344CB8AC3E}">
        <p14:creationId xmlns:p14="http://schemas.microsoft.com/office/powerpoint/2010/main" val="8142136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pn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570EE50-6F53-421D-8243-0F876475BF93}"/>
              </a:ext>
            </a:extLst>
          </p:cNvPr>
          <p:cNvSpPr>
            <a:spLocks noGrp="1"/>
          </p:cNvSpPr>
          <p:nvPr>
            <p:ph type="title"/>
          </p:nvPr>
        </p:nvSpPr>
        <p:spPr>
          <a:xfrm>
            <a:off x="5057744" y="81510"/>
            <a:ext cx="6787287" cy="1450757"/>
          </a:xfrm>
        </p:spPr>
        <p:txBody>
          <a:bodyPr>
            <a:noAutofit/>
          </a:bodyPr>
          <a:lstStyle/>
          <a:p>
            <a:r>
              <a:rPr lang="en-US" sz="2400" b="1" dirty="0">
                <a:solidFill>
                  <a:schemeClr val="tx2">
                    <a:lumMod val="75000"/>
                  </a:schemeClr>
                </a:solidFill>
                <a:latin typeface="Calibri" panose="020F0502020204030204" pitchFamily="34" charset="0"/>
                <a:cs typeface="Calibri" panose="020F0502020204030204" pitchFamily="34" charset="0"/>
              </a:rPr>
              <a:t>Coping with Zoom Fatigue</a:t>
            </a:r>
            <a:r>
              <a:rPr lang="en-US" sz="2400" dirty="0">
                <a:solidFill>
                  <a:schemeClr val="tx2">
                    <a:lumMod val="75000"/>
                  </a:schemeClr>
                </a:solidFill>
                <a:latin typeface="Calibri" panose="020F0502020204030204" pitchFamily="34" charset="0"/>
                <a:cs typeface="Calibri" panose="020F0502020204030204" pitchFamily="34" charset="0"/>
              </a:rPr>
              <a:t>: Should you require people to be “on camera” during virtual meetings ?</a:t>
            </a:r>
          </a:p>
        </p:txBody>
      </p:sp>
      <p:pic>
        <p:nvPicPr>
          <p:cNvPr id="1028" name="Picture 4" descr="See the source image">
            <a:extLst>
              <a:ext uri="{FF2B5EF4-FFF2-40B4-BE49-F238E27FC236}">
                <a16:creationId xmlns:a16="http://schemas.microsoft.com/office/drawing/2014/main" id="{3616E3BC-A1CD-4DCA-ACC5-6D2F8E75AC39}"/>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0801" t="20265" r="13295" b="3541"/>
          <a:stretch/>
        </p:blipFill>
        <p:spPr bwMode="auto">
          <a:xfrm>
            <a:off x="346969" y="304667"/>
            <a:ext cx="4419601" cy="4114800"/>
          </a:xfrm>
          <a:prstGeom prst="rect">
            <a:avLst/>
          </a:prstGeom>
          <a:noFill/>
          <a:extLst>
            <a:ext uri="{909E8E84-426E-40DD-AFC4-6F175D3DCCD1}">
              <a14:hiddenFill xmlns:a14="http://schemas.microsoft.com/office/drawing/2010/main">
                <a:solidFill>
                  <a:srgbClr val="FFFFFF"/>
                </a:solidFill>
              </a14:hiddenFill>
            </a:ext>
          </a:extLst>
        </p:spPr>
      </p:pic>
      <p:sp>
        <p:nvSpPr>
          <p:cNvPr id="14" name="Content Placeholder 13"/>
          <p:cNvSpPr>
            <a:spLocks noGrp="1"/>
          </p:cNvSpPr>
          <p:nvPr>
            <p:ph idx="1"/>
          </p:nvPr>
        </p:nvSpPr>
        <p:spPr>
          <a:xfrm>
            <a:off x="122460" y="6397226"/>
            <a:ext cx="12037999" cy="502793"/>
          </a:xfrm>
        </p:spPr>
        <p:txBody>
          <a:bodyPr>
            <a:normAutofit fontScale="92500" lnSpcReduction="10000"/>
          </a:bodyPr>
          <a:lstStyle/>
          <a:p>
            <a:r>
              <a:rPr lang="en-US" sz="1600" b="1" dirty="0">
                <a:solidFill>
                  <a:schemeClr val="tx2"/>
                </a:solidFill>
              </a:rPr>
              <a:t>Citation</a:t>
            </a:r>
            <a:r>
              <a:rPr lang="en-US" sz="1600" dirty="0">
                <a:solidFill>
                  <a:schemeClr val="tx2"/>
                </a:solidFill>
              </a:rPr>
              <a:t>: Shockley, K. M., Gabriel, A. S., Robertson, D., Rosen, C. C., Chawla, N., </a:t>
            </a:r>
            <a:r>
              <a:rPr lang="en-US" sz="1600" dirty="0" err="1">
                <a:solidFill>
                  <a:schemeClr val="tx2"/>
                </a:solidFill>
              </a:rPr>
              <a:t>Ganster</a:t>
            </a:r>
            <a:r>
              <a:rPr lang="en-US" sz="1600" dirty="0">
                <a:solidFill>
                  <a:schemeClr val="tx2"/>
                </a:solidFill>
              </a:rPr>
              <a:t>, M. L., </a:t>
            </a:r>
            <a:r>
              <a:rPr lang="en-US" sz="1600" dirty="0" err="1">
                <a:solidFill>
                  <a:schemeClr val="tx2"/>
                </a:solidFill>
              </a:rPr>
              <a:t>Ezerins</a:t>
            </a:r>
            <a:r>
              <a:rPr lang="en-US" sz="1600" dirty="0">
                <a:solidFill>
                  <a:schemeClr val="tx2"/>
                </a:solidFill>
              </a:rPr>
              <a:t>, M.E. (2021). The fatiguing effects of camera use in virtual meetings: A within-person field experiment. </a:t>
            </a:r>
            <a:r>
              <a:rPr lang="en-US" sz="1600" i="1" dirty="0">
                <a:solidFill>
                  <a:schemeClr val="tx2"/>
                </a:solidFill>
              </a:rPr>
              <a:t>Journal of Applied Psychology, 106(8</a:t>
            </a:r>
            <a:r>
              <a:rPr lang="en-US" sz="1600" dirty="0">
                <a:solidFill>
                  <a:schemeClr val="tx2"/>
                </a:solidFill>
              </a:rPr>
              <a:t>), 1137.</a:t>
            </a:r>
          </a:p>
        </p:txBody>
      </p:sp>
      <p:sp>
        <p:nvSpPr>
          <p:cNvPr id="6" name="Rectangle 5">
            <a:extLst>
              <a:ext uri="{FF2B5EF4-FFF2-40B4-BE49-F238E27FC236}">
                <a16:creationId xmlns:a16="http://schemas.microsoft.com/office/drawing/2014/main" id="{86838C15-F8BA-4383-AC39-AC221C5389E2}"/>
              </a:ext>
            </a:extLst>
          </p:cNvPr>
          <p:cNvSpPr/>
          <p:nvPr/>
        </p:nvSpPr>
        <p:spPr>
          <a:xfrm>
            <a:off x="5155626" y="2833539"/>
            <a:ext cx="6445154" cy="1012574"/>
          </a:xfrm>
          <a:prstGeom prst="rect">
            <a:avLst/>
          </a:prstGeom>
          <a:solidFill>
            <a:schemeClr val="tx2">
              <a:lumMod val="75000"/>
            </a:schemeClr>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07E2C2E6-77B5-4E9B-BB0F-7C77D9F5FE32}"/>
              </a:ext>
            </a:extLst>
          </p:cNvPr>
          <p:cNvSpPr/>
          <p:nvPr/>
        </p:nvSpPr>
        <p:spPr>
          <a:xfrm>
            <a:off x="5182939" y="3985984"/>
            <a:ext cx="6454938" cy="1012572"/>
          </a:xfrm>
          <a:prstGeom prst="rect">
            <a:avLst/>
          </a:prstGeom>
          <a:solidFill>
            <a:schemeClr val="tx2">
              <a:lumMod val="75000"/>
            </a:schemeClr>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grpSp>
        <p:nvGrpSpPr>
          <p:cNvPr id="8" name="Group 7">
            <a:extLst>
              <a:ext uri="{FF2B5EF4-FFF2-40B4-BE49-F238E27FC236}">
                <a16:creationId xmlns:a16="http://schemas.microsoft.com/office/drawing/2014/main" id="{EF2470BE-F837-D64C-934D-81A452B3B5F0}"/>
              </a:ext>
            </a:extLst>
          </p:cNvPr>
          <p:cNvGrpSpPr/>
          <p:nvPr/>
        </p:nvGrpSpPr>
        <p:grpSpPr>
          <a:xfrm>
            <a:off x="5154559" y="2844669"/>
            <a:ext cx="6426389" cy="1048710"/>
            <a:chOff x="5104262" y="1274764"/>
            <a:chExt cx="6426389" cy="1048710"/>
          </a:xfrm>
        </p:grpSpPr>
        <p:pic>
          <p:nvPicPr>
            <p:cNvPr id="7" name="Picture 6" descr="See the source image">
              <a:extLst>
                <a:ext uri="{FF2B5EF4-FFF2-40B4-BE49-F238E27FC236}">
                  <a16:creationId xmlns:a16="http://schemas.microsoft.com/office/drawing/2014/main" id="{75631F85-F0DF-4260-A9B7-EF14CA6C80C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36518" y="1370418"/>
              <a:ext cx="761999" cy="761999"/>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a:extLst>
                <a:ext uri="{FF2B5EF4-FFF2-40B4-BE49-F238E27FC236}">
                  <a16:creationId xmlns:a16="http://schemas.microsoft.com/office/drawing/2014/main" id="{BD8DC8FD-7E67-494E-B6E4-7177A66BB28E}"/>
                </a:ext>
              </a:extLst>
            </p:cNvPr>
            <p:cNvSpPr txBox="1"/>
            <p:nvPr/>
          </p:nvSpPr>
          <p:spPr>
            <a:xfrm>
              <a:off x="6272851" y="1366174"/>
              <a:ext cx="5257800" cy="784830"/>
            </a:xfrm>
            <a:prstGeom prst="rect">
              <a:avLst/>
            </a:prstGeom>
            <a:noFill/>
          </p:spPr>
          <p:txBody>
            <a:bodyPr wrap="square">
              <a:spAutoFit/>
            </a:bodyPr>
            <a:lstStyle/>
            <a:p>
              <a:pPr marL="182880" lvl="1"/>
              <a:r>
                <a:rPr lang="en-US" sz="1500" b="1" dirty="0">
                  <a:solidFill>
                    <a:schemeClr val="bg1"/>
                  </a:solidFill>
                </a:rPr>
                <a:t>Zoom Fatigue </a:t>
              </a:r>
              <a:r>
                <a:rPr lang="en-US" sz="1500" dirty="0">
                  <a:solidFill>
                    <a:schemeClr val="bg1"/>
                  </a:solidFill>
                </a:rPr>
                <a:t>(or Virtual Meeting Fatigue) become critical to understand when the COVID-19 pandemic resulted in much of the  global workforce working remotely or virtually. </a:t>
              </a:r>
            </a:p>
          </p:txBody>
        </p:sp>
        <p:sp>
          <p:nvSpPr>
            <p:cNvPr id="9" name="TextBox 8">
              <a:extLst>
                <a:ext uri="{FF2B5EF4-FFF2-40B4-BE49-F238E27FC236}">
                  <a16:creationId xmlns:a16="http://schemas.microsoft.com/office/drawing/2014/main" id="{3365F7B8-03BD-4347-BF35-34E7CC448DF5}"/>
                </a:ext>
              </a:extLst>
            </p:cNvPr>
            <p:cNvSpPr txBox="1"/>
            <p:nvPr/>
          </p:nvSpPr>
          <p:spPr>
            <a:xfrm rot="16200000">
              <a:off x="4779962" y="1599064"/>
              <a:ext cx="1048710" cy="400110"/>
            </a:xfrm>
            <a:prstGeom prst="rect">
              <a:avLst/>
            </a:prstGeom>
            <a:solidFill>
              <a:srgbClr val="FFC000"/>
            </a:solidFill>
          </p:spPr>
          <p:txBody>
            <a:bodyPr wrap="square" rtlCol="0">
              <a:spAutoFit/>
            </a:bodyPr>
            <a:lstStyle/>
            <a:p>
              <a:pPr algn="ctr"/>
              <a:r>
                <a:rPr lang="en-US" sz="2000" dirty="0">
                  <a:solidFill>
                    <a:schemeClr val="tx2"/>
                  </a:solidFill>
                </a:rPr>
                <a:t>WHAT?</a:t>
              </a:r>
            </a:p>
          </p:txBody>
        </p:sp>
      </p:grpSp>
      <p:grpSp>
        <p:nvGrpSpPr>
          <p:cNvPr id="5" name="Group 4">
            <a:extLst>
              <a:ext uri="{FF2B5EF4-FFF2-40B4-BE49-F238E27FC236}">
                <a16:creationId xmlns:a16="http://schemas.microsoft.com/office/drawing/2014/main" id="{54FFA1F9-3DF1-5746-B8CA-69C989FBEBF9}"/>
              </a:ext>
            </a:extLst>
          </p:cNvPr>
          <p:cNvGrpSpPr/>
          <p:nvPr/>
        </p:nvGrpSpPr>
        <p:grpSpPr>
          <a:xfrm>
            <a:off x="5167801" y="3873060"/>
            <a:ext cx="6514551" cy="1154162"/>
            <a:chOff x="5036999" y="2311879"/>
            <a:chExt cx="6514551" cy="1154162"/>
          </a:xfrm>
        </p:grpSpPr>
        <p:sp>
          <p:nvSpPr>
            <p:cNvPr id="24" name="TextBox 23">
              <a:extLst>
                <a:ext uri="{FF2B5EF4-FFF2-40B4-BE49-F238E27FC236}">
                  <a16:creationId xmlns:a16="http://schemas.microsoft.com/office/drawing/2014/main" id="{907C8894-5819-4716-AFAC-4E33824DC366}"/>
                </a:ext>
              </a:extLst>
            </p:cNvPr>
            <p:cNvSpPr txBox="1"/>
            <p:nvPr/>
          </p:nvSpPr>
          <p:spPr>
            <a:xfrm rot="16200000">
              <a:off x="4719930" y="2726312"/>
              <a:ext cx="1034247" cy="400110"/>
            </a:xfrm>
            <a:prstGeom prst="rect">
              <a:avLst/>
            </a:prstGeom>
            <a:solidFill>
              <a:srgbClr val="FFC000"/>
            </a:solidFill>
          </p:spPr>
          <p:txBody>
            <a:bodyPr wrap="square" rtlCol="0">
              <a:spAutoFit/>
            </a:bodyPr>
            <a:lstStyle/>
            <a:p>
              <a:pPr algn="ctr"/>
              <a:r>
                <a:rPr lang="en-US" sz="2000" dirty="0">
                  <a:solidFill>
                    <a:schemeClr val="tx2"/>
                  </a:solidFill>
                </a:rPr>
                <a:t>WHO?</a:t>
              </a:r>
            </a:p>
          </p:txBody>
        </p:sp>
        <p:pic>
          <p:nvPicPr>
            <p:cNvPr id="17" name="Graphic 16" descr="Woman with solid fill">
              <a:extLst>
                <a:ext uri="{FF2B5EF4-FFF2-40B4-BE49-F238E27FC236}">
                  <a16:creationId xmlns:a16="http://schemas.microsoft.com/office/drawing/2014/main" id="{7272C0A6-CF05-4B63-BE5C-DD55E0762A7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584685" y="2542228"/>
              <a:ext cx="556775" cy="556775"/>
            </a:xfrm>
            <a:prstGeom prst="rect">
              <a:avLst/>
            </a:prstGeom>
          </p:spPr>
        </p:pic>
        <p:pic>
          <p:nvPicPr>
            <p:cNvPr id="19" name="Graphic 18" descr="Office worker male with solid fill">
              <a:extLst>
                <a:ext uri="{FF2B5EF4-FFF2-40B4-BE49-F238E27FC236}">
                  <a16:creationId xmlns:a16="http://schemas.microsoft.com/office/drawing/2014/main" id="{5F37C427-9BA0-44B7-90D2-0808FCCF8A7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903367" y="2846531"/>
              <a:ext cx="504942" cy="504942"/>
            </a:xfrm>
            <a:prstGeom prst="rect">
              <a:avLst/>
            </a:prstGeom>
          </p:spPr>
        </p:pic>
        <p:sp>
          <p:nvSpPr>
            <p:cNvPr id="20" name="TextBox 19">
              <a:extLst>
                <a:ext uri="{FF2B5EF4-FFF2-40B4-BE49-F238E27FC236}">
                  <a16:creationId xmlns:a16="http://schemas.microsoft.com/office/drawing/2014/main" id="{6B5F8574-0002-4847-9C6B-3BE0E3A0F2FD}"/>
                </a:ext>
              </a:extLst>
            </p:cNvPr>
            <p:cNvSpPr txBox="1"/>
            <p:nvPr/>
          </p:nvSpPr>
          <p:spPr>
            <a:xfrm>
              <a:off x="6400531" y="2311879"/>
              <a:ext cx="5151019" cy="1154162"/>
            </a:xfrm>
            <a:prstGeom prst="rect">
              <a:avLst/>
            </a:prstGeom>
            <a:noFill/>
          </p:spPr>
          <p:txBody>
            <a:bodyPr wrap="square" lIns="182880" tIns="182880" rIns="182880" rtlCol="0" anchor="ctr">
              <a:spAutoFit/>
            </a:bodyPr>
            <a:lstStyle/>
            <a:p>
              <a:r>
                <a:rPr lang="en-US" sz="1500" dirty="0">
                  <a:solidFill>
                    <a:schemeClr val="bg1"/>
                  </a:solidFill>
                </a:rPr>
                <a:t>Study found that employees report more fatigue when required to have their cameras on than off. Cameras were particularly fatiguing for </a:t>
              </a:r>
              <a:r>
                <a:rPr lang="en-US" sz="1500" b="1" dirty="0">
                  <a:solidFill>
                    <a:schemeClr val="bg1"/>
                  </a:solidFill>
                </a:rPr>
                <a:t>women</a:t>
              </a:r>
              <a:r>
                <a:rPr lang="en-US" sz="1500" dirty="0">
                  <a:solidFill>
                    <a:schemeClr val="bg1"/>
                  </a:solidFill>
                </a:rPr>
                <a:t> and </a:t>
              </a:r>
              <a:r>
                <a:rPr lang="en-US" sz="1500" b="1" dirty="0">
                  <a:solidFill>
                    <a:schemeClr val="bg1"/>
                  </a:solidFill>
                </a:rPr>
                <a:t>newer employees</a:t>
              </a:r>
              <a:r>
                <a:rPr lang="en-US" sz="1500" dirty="0">
                  <a:solidFill>
                    <a:schemeClr val="bg1"/>
                  </a:solidFill>
                </a:rPr>
                <a:t>, who may have to engage in more self-presentational effort</a:t>
              </a:r>
            </a:p>
          </p:txBody>
        </p:sp>
      </p:grpSp>
      <p:grpSp>
        <p:nvGrpSpPr>
          <p:cNvPr id="4" name="Group 3">
            <a:extLst>
              <a:ext uri="{FF2B5EF4-FFF2-40B4-BE49-F238E27FC236}">
                <a16:creationId xmlns:a16="http://schemas.microsoft.com/office/drawing/2014/main" id="{C34437D4-CDFB-9E42-B2A3-DC03B868BCF7}"/>
              </a:ext>
            </a:extLst>
          </p:cNvPr>
          <p:cNvGrpSpPr/>
          <p:nvPr/>
        </p:nvGrpSpPr>
        <p:grpSpPr>
          <a:xfrm>
            <a:off x="5178767" y="5109484"/>
            <a:ext cx="6451325" cy="1023412"/>
            <a:chOff x="5104262" y="3632162"/>
            <a:chExt cx="6451325" cy="1023412"/>
          </a:xfrm>
        </p:grpSpPr>
        <p:sp>
          <p:nvSpPr>
            <p:cNvPr id="40" name="Rectangle 39">
              <a:extLst>
                <a:ext uri="{FF2B5EF4-FFF2-40B4-BE49-F238E27FC236}">
                  <a16:creationId xmlns:a16="http://schemas.microsoft.com/office/drawing/2014/main" id="{F6299DCD-3362-44ED-810E-FB7D953E7B41}"/>
                </a:ext>
              </a:extLst>
            </p:cNvPr>
            <p:cNvSpPr/>
            <p:nvPr/>
          </p:nvSpPr>
          <p:spPr>
            <a:xfrm>
              <a:off x="5110433" y="3643000"/>
              <a:ext cx="6445154" cy="1012574"/>
            </a:xfrm>
            <a:prstGeom prst="rect">
              <a:avLst/>
            </a:prstGeom>
            <a:solidFill>
              <a:schemeClr val="tx2">
                <a:lumMod val="75000"/>
              </a:schemeClr>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4A81C121-7246-46B4-8E51-8E52682D9A18}"/>
                </a:ext>
              </a:extLst>
            </p:cNvPr>
            <p:cNvSpPr txBox="1"/>
            <p:nvPr/>
          </p:nvSpPr>
          <p:spPr>
            <a:xfrm rot="16200000">
              <a:off x="4792611" y="3943813"/>
              <a:ext cx="1023412" cy="400110"/>
            </a:xfrm>
            <a:prstGeom prst="rect">
              <a:avLst/>
            </a:prstGeom>
            <a:solidFill>
              <a:srgbClr val="FFC000"/>
            </a:solidFill>
          </p:spPr>
          <p:txBody>
            <a:bodyPr wrap="square" rtlCol="0">
              <a:spAutoFit/>
            </a:bodyPr>
            <a:lstStyle/>
            <a:p>
              <a:pPr algn="ctr"/>
              <a:r>
                <a:rPr lang="en-US" sz="2000" dirty="0">
                  <a:solidFill>
                    <a:schemeClr val="tx2"/>
                  </a:solidFill>
                </a:rPr>
                <a:t>SO?</a:t>
              </a:r>
            </a:p>
          </p:txBody>
        </p:sp>
        <p:pic>
          <p:nvPicPr>
            <p:cNvPr id="26" name="Graphic 25" descr="Radio microphone with solid fill">
              <a:extLst>
                <a:ext uri="{FF2B5EF4-FFF2-40B4-BE49-F238E27FC236}">
                  <a16:creationId xmlns:a16="http://schemas.microsoft.com/office/drawing/2014/main" id="{83097426-62A4-4471-91A4-039D0850AA6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81238" y="3775536"/>
              <a:ext cx="717278" cy="717278"/>
            </a:xfrm>
            <a:prstGeom prst="rect">
              <a:avLst/>
            </a:prstGeom>
          </p:spPr>
        </p:pic>
      </p:grpSp>
      <p:sp>
        <p:nvSpPr>
          <p:cNvPr id="44" name="TextBox 43">
            <a:extLst>
              <a:ext uri="{FF2B5EF4-FFF2-40B4-BE49-F238E27FC236}">
                <a16:creationId xmlns:a16="http://schemas.microsoft.com/office/drawing/2014/main" id="{AA105D6E-CAF2-424D-BCD5-AF4A3B303DC0}"/>
              </a:ext>
            </a:extLst>
          </p:cNvPr>
          <p:cNvSpPr txBox="1"/>
          <p:nvPr/>
        </p:nvSpPr>
        <p:spPr>
          <a:xfrm>
            <a:off x="6269134" y="5057052"/>
            <a:ext cx="5331646" cy="946413"/>
          </a:xfrm>
          <a:prstGeom prst="rect">
            <a:avLst/>
          </a:prstGeom>
          <a:noFill/>
        </p:spPr>
        <p:txBody>
          <a:bodyPr wrap="square" lIns="182880" tIns="182880" rIns="182880" rtlCol="0" anchor="ctr">
            <a:spAutoFit/>
          </a:bodyPr>
          <a:lstStyle/>
          <a:p>
            <a:r>
              <a:rPr lang="en-US" sz="1550" dirty="0">
                <a:solidFill>
                  <a:schemeClr val="bg1"/>
                </a:solidFill>
              </a:rPr>
              <a:t>The Zoom fatigue from being “on camera” resulted in feeling </a:t>
            </a:r>
            <a:r>
              <a:rPr lang="en-US" sz="1550" b="1" dirty="0">
                <a:solidFill>
                  <a:schemeClr val="bg1"/>
                </a:solidFill>
              </a:rPr>
              <a:t>less engaged </a:t>
            </a:r>
            <a:r>
              <a:rPr lang="en-US" sz="1550" dirty="0">
                <a:solidFill>
                  <a:schemeClr val="bg1"/>
                </a:solidFill>
              </a:rPr>
              <a:t>and not voicing </a:t>
            </a:r>
            <a:r>
              <a:rPr lang="en-US" sz="1550" b="1" dirty="0">
                <a:solidFill>
                  <a:schemeClr val="bg1"/>
                </a:solidFill>
              </a:rPr>
              <a:t>their opinions </a:t>
            </a:r>
            <a:r>
              <a:rPr lang="en-US" sz="1550" dirty="0">
                <a:solidFill>
                  <a:schemeClr val="bg1"/>
                </a:solidFill>
              </a:rPr>
              <a:t>during meetings.  However, objective performance metrics were not measured.</a:t>
            </a:r>
          </a:p>
        </p:txBody>
      </p:sp>
      <p:grpSp>
        <p:nvGrpSpPr>
          <p:cNvPr id="2" name="Group 1">
            <a:extLst>
              <a:ext uri="{FF2B5EF4-FFF2-40B4-BE49-F238E27FC236}">
                <a16:creationId xmlns:a16="http://schemas.microsoft.com/office/drawing/2014/main" id="{3DC330D1-6F96-1040-9245-38EF726343F2}"/>
              </a:ext>
            </a:extLst>
          </p:cNvPr>
          <p:cNvGrpSpPr/>
          <p:nvPr/>
        </p:nvGrpSpPr>
        <p:grpSpPr>
          <a:xfrm>
            <a:off x="5156236" y="1462277"/>
            <a:ext cx="6534093" cy="1287196"/>
            <a:chOff x="5110433" y="4809517"/>
            <a:chExt cx="6534093" cy="1287196"/>
          </a:xfrm>
        </p:grpSpPr>
        <p:sp>
          <p:nvSpPr>
            <p:cNvPr id="45" name="Rectangle 44">
              <a:extLst>
                <a:ext uri="{FF2B5EF4-FFF2-40B4-BE49-F238E27FC236}">
                  <a16:creationId xmlns:a16="http://schemas.microsoft.com/office/drawing/2014/main" id="{57501CD4-6962-4355-A927-F3BC3C771428}"/>
                </a:ext>
              </a:extLst>
            </p:cNvPr>
            <p:cNvSpPr/>
            <p:nvPr/>
          </p:nvSpPr>
          <p:spPr>
            <a:xfrm>
              <a:off x="5110433" y="5007436"/>
              <a:ext cx="6462297" cy="1012574"/>
            </a:xfrm>
            <a:prstGeom prst="rect">
              <a:avLst/>
            </a:prstGeom>
            <a:solidFill>
              <a:srgbClr val="FFC000">
                <a:alpha val="34902"/>
              </a:srgbClr>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0CEC2C54-F137-403D-9B36-EF2E3106EF3B}"/>
                </a:ext>
              </a:extLst>
            </p:cNvPr>
            <p:cNvSpPr/>
            <p:nvPr/>
          </p:nvSpPr>
          <p:spPr>
            <a:xfrm>
              <a:off x="5117800" y="4809517"/>
              <a:ext cx="6445155" cy="299709"/>
            </a:xfrm>
            <a:prstGeom prst="rect">
              <a:avLst/>
            </a:prstGeom>
            <a:solidFill>
              <a:schemeClr val="tx2">
                <a:lumMod val="75000"/>
              </a:schemeClr>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a:t>Key Takeaways:</a:t>
              </a:r>
            </a:p>
          </p:txBody>
        </p:sp>
        <p:pic>
          <p:nvPicPr>
            <p:cNvPr id="28" name="Graphic 27" descr="Video camera outline">
              <a:extLst>
                <a:ext uri="{FF2B5EF4-FFF2-40B4-BE49-F238E27FC236}">
                  <a16:creationId xmlns:a16="http://schemas.microsoft.com/office/drawing/2014/main" id="{43208617-9B4C-4A7B-84D4-9AB74F136784}"/>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123815" y="5205903"/>
              <a:ext cx="643494" cy="731972"/>
            </a:xfrm>
            <a:prstGeom prst="rect">
              <a:avLst/>
            </a:prstGeom>
          </p:spPr>
        </p:pic>
        <p:pic>
          <p:nvPicPr>
            <p:cNvPr id="32" name="Graphic 31" descr="Thought bubble outline">
              <a:extLst>
                <a:ext uri="{FF2B5EF4-FFF2-40B4-BE49-F238E27FC236}">
                  <a16:creationId xmlns:a16="http://schemas.microsoft.com/office/drawing/2014/main" id="{F3742943-EF87-4934-9AD6-5588C32640BB}"/>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9406804" y="5241417"/>
              <a:ext cx="632084" cy="632084"/>
            </a:xfrm>
            <a:prstGeom prst="rect">
              <a:avLst/>
            </a:prstGeom>
          </p:spPr>
        </p:pic>
        <p:sp>
          <p:nvSpPr>
            <p:cNvPr id="42" name="TextBox 41">
              <a:extLst>
                <a:ext uri="{FF2B5EF4-FFF2-40B4-BE49-F238E27FC236}">
                  <a16:creationId xmlns:a16="http://schemas.microsoft.com/office/drawing/2014/main" id="{E09AE050-7504-47A1-9C5E-BAE02173653F}"/>
                </a:ext>
              </a:extLst>
            </p:cNvPr>
            <p:cNvSpPr txBox="1"/>
            <p:nvPr/>
          </p:nvSpPr>
          <p:spPr>
            <a:xfrm>
              <a:off x="5598354" y="5137789"/>
              <a:ext cx="1516524" cy="923330"/>
            </a:xfrm>
            <a:prstGeom prst="rect">
              <a:avLst/>
            </a:prstGeom>
            <a:noFill/>
          </p:spPr>
          <p:txBody>
            <a:bodyPr wrap="square" rtlCol="0">
              <a:spAutoFit/>
            </a:bodyPr>
            <a:lstStyle/>
            <a:p>
              <a:pPr algn="ctr"/>
              <a:r>
                <a:rPr lang="en-US" sz="1350" dirty="0"/>
                <a:t>Zoom fatigue is increased with “Camera on” policies</a:t>
              </a:r>
            </a:p>
          </p:txBody>
        </p:sp>
        <p:sp>
          <p:nvSpPr>
            <p:cNvPr id="58" name="TextBox 57">
              <a:extLst>
                <a:ext uri="{FF2B5EF4-FFF2-40B4-BE49-F238E27FC236}">
                  <a16:creationId xmlns:a16="http://schemas.microsoft.com/office/drawing/2014/main" id="{E13276F8-3BCA-4D29-AEDE-CCA0656417D3}"/>
                </a:ext>
              </a:extLst>
            </p:cNvPr>
            <p:cNvSpPr txBox="1"/>
            <p:nvPr/>
          </p:nvSpPr>
          <p:spPr>
            <a:xfrm>
              <a:off x="7560109" y="5173383"/>
              <a:ext cx="1857982" cy="923330"/>
            </a:xfrm>
            <a:prstGeom prst="rect">
              <a:avLst/>
            </a:prstGeom>
            <a:noFill/>
          </p:spPr>
          <p:txBody>
            <a:bodyPr wrap="square" rtlCol="0">
              <a:spAutoFit/>
            </a:bodyPr>
            <a:lstStyle/>
            <a:p>
              <a:pPr algn="ctr"/>
              <a:r>
                <a:rPr lang="en-US" sz="1350" dirty="0"/>
                <a:t>Fatigue from being “on camera” impairs meeting engagement and voice</a:t>
              </a:r>
            </a:p>
          </p:txBody>
        </p:sp>
        <p:pic>
          <p:nvPicPr>
            <p:cNvPr id="49" name="Graphic 48" descr="Downward trend graph outline">
              <a:extLst>
                <a:ext uri="{FF2B5EF4-FFF2-40B4-BE49-F238E27FC236}">
                  <a16:creationId xmlns:a16="http://schemas.microsoft.com/office/drawing/2014/main" id="{A9C24975-86D9-404B-A21A-906121B14A79}"/>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7012780" y="5258500"/>
              <a:ext cx="618038" cy="618038"/>
            </a:xfrm>
            <a:prstGeom prst="rect">
              <a:avLst/>
            </a:prstGeom>
          </p:spPr>
        </p:pic>
        <p:sp>
          <p:nvSpPr>
            <p:cNvPr id="61" name="TextBox 60">
              <a:extLst>
                <a:ext uri="{FF2B5EF4-FFF2-40B4-BE49-F238E27FC236}">
                  <a16:creationId xmlns:a16="http://schemas.microsoft.com/office/drawing/2014/main" id="{64E6C4D6-BAE5-41FE-B27B-0843A4C1B54B}"/>
                </a:ext>
              </a:extLst>
            </p:cNvPr>
            <p:cNvSpPr txBox="1"/>
            <p:nvPr/>
          </p:nvSpPr>
          <p:spPr>
            <a:xfrm>
              <a:off x="9868053" y="5142411"/>
              <a:ext cx="1776473" cy="923330"/>
            </a:xfrm>
            <a:prstGeom prst="rect">
              <a:avLst/>
            </a:prstGeom>
            <a:noFill/>
          </p:spPr>
          <p:txBody>
            <a:bodyPr wrap="square" rtlCol="0">
              <a:spAutoFit/>
            </a:bodyPr>
            <a:lstStyle/>
            <a:p>
              <a:pPr algn="ctr"/>
              <a:r>
                <a:rPr lang="en-US" sz="1350" dirty="0"/>
                <a:t>These costs were greater for women and low status employees</a:t>
              </a:r>
            </a:p>
          </p:txBody>
        </p:sp>
      </p:grpSp>
      <p:sp>
        <p:nvSpPr>
          <p:cNvPr id="50" name="Rectangle 49">
            <a:extLst>
              <a:ext uri="{FF2B5EF4-FFF2-40B4-BE49-F238E27FC236}">
                <a16:creationId xmlns:a16="http://schemas.microsoft.com/office/drawing/2014/main" id="{36D903F8-C651-4096-9489-7C62A02C7657}"/>
              </a:ext>
            </a:extLst>
          </p:cNvPr>
          <p:cNvSpPr/>
          <p:nvPr/>
        </p:nvSpPr>
        <p:spPr>
          <a:xfrm>
            <a:off x="361951" y="4545459"/>
            <a:ext cx="4413694" cy="148058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a:extLst>
              <a:ext uri="{FF2B5EF4-FFF2-40B4-BE49-F238E27FC236}">
                <a16:creationId xmlns:a16="http://schemas.microsoft.com/office/drawing/2014/main" id="{96A69C33-0D99-43B7-B2C1-4560D624B7E8}"/>
              </a:ext>
            </a:extLst>
          </p:cNvPr>
          <p:cNvSpPr txBox="1"/>
          <p:nvPr/>
        </p:nvSpPr>
        <p:spPr>
          <a:xfrm>
            <a:off x="374808" y="4585959"/>
            <a:ext cx="4443674" cy="1661993"/>
          </a:xfrm>
          <a:prstGeom prst="rect">
            <a:avLst/>
          </a:prstGeom>
          <a:noFill/>
        </p:spPr>
        <p:txBody>
          <a:bodyPr wrap="square" rtlCol="0">
            <a:spAutoFit/>
          </a:bodyPr>
          <a:lstStyle/>
          <a:p>
            <a:r>
              <a:rPr lang="en-US" sz="1400" b="1" i="1" dirty="0">
                <a:solidFill>
                  <a:schemeClr val="tx2"/>
                </a:solidFill>
              </a:rPr>
              <a:t>How do we know this? </a:t>
            </a:r>
            <a:r>
              <a:rPr lang="en-US" sz="1400" dirty="0">
                <a:solidFill>
                  <a:schemeClr val="tx2"/>
                </a:solidFill>
              </a:rPr>
              <a:t>This information is from a study that used about 100 workers from one company who typically work remotely, and were assigned to keep their cameras on or off during video calls across different work days. Researchers compared the workers’ ratings of fatigue &amp; engagement for “camera on” and “camera off” days.</a:t>
            </a:r>
            <a:endParaRPr lang="en-US" sz="1400" baseline="30000" dirty="0"/>
          </a:p>
          <a:p>
            <a:endParaRPr lang="en-US" dirty="0"/>
          </a:p>
        </p:txBody>
      </p:sp>
    </p:spTree>
    <p:extLst>
      <p:ext uri="{BB962C8B-B14F-4D97-AF65-F5344CB8AC3E}">
        <p14:creationId xmlns:p14="http://schemas.microsoft.com/office/powerpoint/2010/main" val="2139132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287</Words>
  <Application>Microsoft Macintosh PowerPoint</Application>
  <PresentationFormat>Widescreen</PresentationFormat>
  <Paragraphs>13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Coping with Zoom Fatigue: Should you require people to be “on camera” during virtual meetings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Coping with Zoom Fatigue: Should you require people to be “on camera” during virtual meetings ?</dc:title>
  <dc:creator>Grandey, Alicia Ann</dc:creator>
  <cp:lastModifiedBy>Grandey, Alicia Ann</cp:lastModifiedBy>
  <cp:revision>1</cp:revision>
  <dcterms:created xsi:type="dcterms:W3CDTF">2021-10-08T21:12:45Z</dcterms:created>
  <dcterms:modified xsi:type="dcterms:W3CDTF">2021-10-08T21:13:18Z</dcterms:modified>
</cp:coreProperties>
</file>